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2"/>
  </p:notesMasterIdLst>
  <p:handoutMasterIdLst>
    <p:handoutMasterId r:id="rId13"/>
  </p:handoutMasterIdLst>
  <p:sldIdLst>
    <p:sldId id="332" r:id="rId7"/>
    <p:sldId id="335" r:id="rId8"/>
    <p:sldId id="339" r:id="rId9"/>
    <p:sldId id="344" r:id="rId10"/>
    <p:sldId id="333" r:id="rId1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54" autoAdjust="0"/>
  </p:normalViewPr>
  <p:slideViewPr>
    <p:cSldViewPr snapToGrid="0">
      <p:cViewPr varScale="1">
        <p:scale>
          <a:sx n="82" d="100"/>
          <a:sy n="82" d="100"/>
        </p:scale>
        <p:origin x="1674"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12/14/2020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12/14/2020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Waymo"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Self-driving_ca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Remind students of the overall project aim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38589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Lato" panose="020F0502020204030203" pitchFamily="34" charset="0"/>
                <a:ea typeface="Lato" panose="020F0502020204030203" pitchFamily="34" charset="0"/>
                <a:cs typeface="Lato" panose="020F0502020204030203" pitchFamily="34" charset="0"/>
              </a:rPr>
              <a:t>Reference  </a:t>
            </a:r>
            <a:r>
              <a:rPr lang="en-GB" sz="1200" dirty="0">
                <a:latin typeface="Lato" panose="020F0502020204030203" pitchFamily="34" charset="0"/>
                <a:ea typeface="Lato" panose="020F0502020204030203" pitchFamily="34" charset="0"/>
                <a:cs typeface="Lato" panose="020F0502020204030203" pitchFamily="34" charset="0"/>
                <a:hlinkClick r:id="rId3"/>
              </a:rPr>
              <a:t>https://en.wikipedia.org/wiki/Waymo</a:t>
            </a:r>
            <a:endParaRPr lang="en-GB" sz="1200"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r>
              <a:rPr lang="en-GB" sz="1200" dirty="0">
                <a:latin typeface="Lato" panose="020F0502020204030203" pitchFamily="34" charset="0"/>
                <a:ea typeface="Lato" panose="020F0502020204030203" pitchFamily="34" charset="0"/>
                <a:cs typeface="Lato" panose="020F0502020204030203" pitchFamily="34" charset="0"/>
                <a:hlinkClick r:id="rId4"/>
              </a:rPr>
              <a:t>https://en.wikipedia.org/wiki/Self-driving_car</a:t>
            </a:r>
            <a:endParaRPr lang="en-GB" sz="1200"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r>
              <a:rPr lang="en-GB" dirty="0">
                <a:latin typeface="Lato" panose="020F0502020204030203" pitchFamily="34" charset="0"/>
                <a:ea typeface="Lato" panose="020F0502020204030203" pitchFamily="34" charset="0"/>
                <a:cs typeface="Lato" panose="020F0502020204030203" pitchFamily="34" charset="0"/>
              </a:rPr>
              <a:t>Introduce the development of self-driving cars, get Learners to talk about how they feel about these.  Would they trust them?  What about taxi drivers etc would there be an ethical impact to their common use</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54970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how Learners can plan out their algorithm and the importance of accurate measurements</a:t>
            </a:r>
          </a:p>
          <a:p>
            <a:r>
              <a:rPr lang="en-GB" dirty="0">
                <a:latin typeface="Lato" panose="020F0502020204030203" pitchFamily="34" charset="0"/>
                <a:ea typeface="Lato" panose="020F0502020204030203" pitchFamily="34" charset="0"/>
                <a:cs typeface="Lato" panose="020F0502020204030203" pitchFamily="34" charset="0"/>
              </a:rPr>
              <a:t>Relate this to decomposition – the breaking down of complex problems into easy to solve chunks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038346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95153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497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551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884875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9611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256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142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309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330477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2109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68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3216100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2337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2240910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30911303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35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758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201745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9204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859241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9881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90202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416750337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24613773"/>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Bit:Bot</a:t>
            </a:r>
            <a:r>
              <a:rPr lang="en-US" dirty="0"/>
              <a:t> Race Car Project</a:t>
            </a:r>
          </a:p>
        </p:txBody>
      </p:sp>
      <p:sp>
        <p:nvSpPr>
          <p:cNvPr id="5" name="Text Placeholder 4">
            <a:extLst>
              <a:ext uri="{FF2B5EF4-FFF2-40B4-BE49-F238E27FC236}">
                <a16:creationId xmlns:a16="http://schemas.microsoft.com/office/drawing/2014/main" id="{C072566D-EA69-4569-997E-9E37B7C013CC}"/>
              </a:ext>
            </a:extLst>
          </p:cNvPr>
          <p:cNvSpPr>
            <a:spLocks noGrp="1"/>
          </p:cNvSpPr>
          <p:nvPr>
            <p:ph type="body" sz="quarter" idx="14"/>
          </p:nvPr>
        </p:nvSpPr>
        <p:spPr>
          <a:xfrm>
            <a:off x="7699862" y="4480759"/>
            <a:ext cx="4268207" cy="289871"/>
          </a:xfrm>
        </p:spPr>
        <p:txBody>
          <a:bodyPr/>
          <a:lstStyle/>
          <a:p>
            <a:r>
              <a:rPr lang="en-GB" sz="2000" dirty="0"/>
              <a:t>Lesson 12</a:t>
            </a:r>
          </a:p>
        </p:txBody>
      </p:sp>
      <p:sp>
        <p:nvSpPr>
          <p:cNvPr id="3" name="Subtitle 2">
            <a:extLst>
              <a:ext uri="{FF2B5EF4-FFF2-40B4-BE49-F238E27FC236}">
                <a16:creationId xmlns:a16="http://schemas.microsoft.com/office/drawing/2014/main" id="{B889AFBE-6D80-4E84-BDCF-16A022E59BE8}"/>
              </a:ext>
            </a:extLst>
          </p:cNvPr>
          <p:cNvSpPr>
            <a:spLocks noGrp="1"/>
          </p:cNvSpPr>
          <p:nvPr>
            <p:ph type="subTitle" idx="1"/>
          </p:nvPr>
        </p:nvSpPr>
        <p:spPr/>
        <p:txBody>
          <a:bodyPr/>
          <a:lstStyle/>
          <a:p>
            <a:r>
              <a:rPr lang="en-GB" dirty="0"/>
              <a:t>One Lap test</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530557" y="5913826"/>
            <a:ext cx="4280971" cy="6227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Apply what you have learned to make the car complete one lap </a:t>
            </a:r>
            <a:r>
              <a:rPr lang="en-GB" dirty="0">
                <a:latin typeface="Lato" panose="020F0502020204030203" pitchFamily="34" charset="0"/>
              </a:rPr>
              <a:t>autonomously</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Complete one safe lap as quickly as possible</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Create a section plan for each race section</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Combine to create a complete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algorithm</a:t>
            </a:r>
            <a:r>
              <a:rPr lang="en-US" dirty="0">
                <a:latin typeface="Lato" panose="020F0502020204030203" pitchFamily="34" charset="0"/>
                <a:ea typeface="Lato" panose="020F0502020204030203" pitchFamily="34" charset="0"/>
                <a:cs typeface="Lato" panose="020F0502020204030203" pitchFamily="34" charset="0"/>
              </a:rPr>
              <a:t> for the racetrack</a:t>
            </a:r>
            <a:endParaRPr lang="en-GB"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8043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Self-driving Vehicles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144331"/>
            <a:ext cx="7651946" cy="2435302"/>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Companies like Waymo and Google have been developing self-driving (or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autonomous</a:t>
            </a:r>
            <a:r>
              <a:rPr lang="en-US" dirty="0">
                <a:latin typeface="Lato" panose="020F0502020204030203" pitchFamily="34" charset="0"/>
                <a:ea typeface="Lato" panose="020F0502020204030203" pitchFamily="34" charset="0"/>
                <a:cs typeface="Lato" panose="020F0502020204030203" pitchFamily="34" charset="0"/>
              </a:rPr>
              <a:t>) cars for several years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Self-driving cars could: reduce the stress of driving, reduce accidents and improve traffic flow in major cities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7DD231B4-FF52-4888-AE13-9F0BFD0DE19C}"/>
              </a:ext>
            </a:extLst>
          </p:cNvPr>
          <p:cNvPicPr>
            <a:picLocks noChangeAspect="1"/>
          </p:cNvPicPr>
          <p:nvPr/>
        </p:nvPicPr>
        <p:blipFill>
          <a:blip r:embed="rId3"/>
          <a:stretch>
            <a:fillRect/>
          </a:stretch>
        </p:blipFill>
        <p:spPr>
          <a:xfrm>
            <a:off x="7994142" y="1099726"/>
            <a:ext cx="3678746" cy="2435302"/>
          </a:xfrm>
          <a:prstGeom prst="rect">
            <a:avLst/>
          </a:prstGeom>
        </p:spPr>
      </p:pic>
      <p:sp>
        <p:nvSpPr>
          <p:cNvPr id="5" name="Rectangle 4">
            <a:extLst>
              <a:ext uri="{FF2B5EF4-FFF2-40B4-BE49-F238E27FC236}">
                <a16:creationId xmlns:a16="http://schemas.microsoft.com/office/drawing/2014/main" id="{C1021DD3-8526-41F3-986E-C65C1A2D052E}"/>
              </a:ext>
            </a:extLst>
          </p:cNvPr>
          <p:cNvSpPr/>
          <p:nvPr/>
        </p:nvSpPr>
        <p:spPr>
          <a:xfrm>
            <a:off x="231968" y="3579632"/>
            <a:ext cx="10941556" cy="1723549"/>
          </a:xfrm>
          <a:prstGeom prst="rect">
            <a:avLst/>
          </a:prstGeom>
        </p:spPr>
        <p:txBody>
          <a:bodyPr wrap="square">
            <a:spAutoFit/>
          </a:bodyPr>
          <a:lstStyle/>
          <a:p>
            <a:pPr marL="342900" lvl="0" indent="-342900">
              <a:spcBef>
                <a:spcPts val="1200"/>
              </a:spcBef>
              <a:spcAft>
                <a:spcPts val="0"/>
              </a:spcAft>
              <a:buClr>
                <a:srgbClr val="0091BD"/>
              </a:buClr>
              <a:buFont typeface="Arial" charset="0"/>
              <a:buChar char="•"/>
            </a:pPr>
            <a:r>
              <a:rPr lang="en-US" sz="2400" dirty="0">
                <a:solidFill>
                  <a:srgbClr val="383838"/>
                </a:solidFill>
                <a:latin typeface="Lato" panose="020F0502020204030203" pitchFamily="34" charset="0"/>
                <a:ea typeface="ＭＳ Ｐゴシック" charset="0"/>
              </a:rPr>
              <a:t>Autonomous </a:t>
            </a: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cars combine a variety of sensors to understand their surroundings, such as radar, computer vision, sonar and GPS</a:t>
            </a:r>
          </a:p>
          <a:p>
            <a:pPr marL="342900" lvl="0" indent="-342900">
              <a:spcBef>
                <a:spcPts val="1200"/>
              </a:spcBef>
              <a:spcAft>
                <a:spcPts val="0"/>
              </a:spcAft>
              <a:buClr>
                <a:srgbClr val="0091BD"/>
              </a:buClr>
              <a:buFont typeface="Arial" charset="0"/>
              <a:buChar char="•"/>
            </a:pP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By </a:t>
            </a:r>
            <a:r>
              <a:rPr lang="en-US" sz="2400" dirty="0" err="1">
                <a:solidFill>
                  <a:srgbClr val="383838"/>
                </a:solidFill>
                <a:latin typeface="Lato" panose="020F0502020204030203" pitchFamily="34" charset="0"/>
                <a:ea typeface="Lato" panose="020F0502020204030203" pitchFamily="34" charset="0"/>
                <a:cs typeface="Lato" panose="020F0502020204030203" pitchFamily="34" charset="0"/>
              </a:rPr>
              <a:t>utilising</a:t>
            </a:r>
            <a:r>
              <a:rPr lang="en-US" sz="2400" dirty="0">
                <a:solidFill>
                  <a:srgbClr val="383838"/>
                </a:solidFill>
                <a:latin typeface="Lato" panose="020F0502020204030203" pitchFamily="34" charset="0"/>
                <a:ea typeface="Lato" panose="020F0502020204030203" pitchFamily="34" charset="0"/>
                <a:cs typeface="Lato" panose="020F0502020204030203" pitchFamily="34" charset="0"/>
              </a:rPr>
              <a:t> sensors and accurate mapping the self-driving car could pick you up from your home and deliver you to you location</a:t>
            </a:r>
          </a:p>
        </p:txBody>
      </p:sp>
    </p:spTree>
    <p:extLst>
      <p:ext uri="{BB962C8B-B14F-4D97-AF65-F5344CB8AC3E}">
        <p14:creationId xmlns:p14="http://schemas.microsoft.com/office/powerpoint/2010/main" val="32196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Algorithm Plan</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7"/>
            <a:ext cx="11634772" cy="1989162"/>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Apply what you’ve learned from the previous lessons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Look at the track and break it down into small sections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decomposition</a:t>
            </a:r>
            <a:r>
              <a:rPr lang="en-US" dirty="0">
                <a:latin typeface="Lato" panose="020F0502020204030203" pitchFamily="34" charset="0"/>
                <a:ea typeface="Lato" panose="020F0502020204030203" pitchFamily="34" charset="0"/>
                <a:cs typeface="Lato" panose="020F0502020204030203" pitchFamily="34" charset="0"/>
              </a:rPr>
              <a: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Consider how far / fast the car travels with different settings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Consider the angles you will need to get round the bends and curves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Expect the get it wrong – fail early, fail often</a:t>
            </a:r>
          </a:p>
          <a:p>
            <a:pPr marL="0" indent="0">
              <a:spcBef>
                <a:spcPts val="1200"/>
              </a:spcBef>
              <a:buNone/>
            </a:pPr>
            <a:endParaRPr lang="en-US" b="1" dirty="0">
              <a:latin typeface="Lato" panose="020F0502020204030203" pitchFamily="34" charset="0"/>
              <a:ea typeface="Lato" panose="020F0502020204030203" pitchFamily="34" charset="0"/>
              <a:cs typeface="Lato" panose="020F0502020204030203" pitchFamily="34" charset="0"/>
            </a:endParaRPr>
          </a:p>
          <a:p>
            <a:pPr>
              <a:spcBef>
                <a:spcPts val="1200"/>
              </a:spcBef>
            </a:pPr>
            <a:endParaRPr lang="en-US" sz="2000" dirty="0">
              <a:latin typeface="Lato" panose="020F0502020204030203" pitchFamily="34" charset="0"/>
              <a:ea typeface="Lato" panose="020F0502020204030203" pitchFamily="34" charset="0"/>
              <a:cs typeface="Lato" panose="020F0502020204030203" pitchFamily="34" charset="0"/>
            </a:endParaRPr>
          </a:p>
          <a:p>
            <a:pPr marL="0" indent="0">
              <a:spcBef>
                <a:spcPts val="1200"/>
              </a:spcBef>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spcBef>
                <a:spcPts val="1200"/>
              </a:spcBef>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7AC2961B-D94F-4278-8F99-EC0016CA4FEE}"/>
              </a:ext>
            </a:extLst>
          </p:cNvPr>
          <p:cNvPicPr>
            <a:picLocks noChangeAspect="1"/>
          </p:cNvPicPr>
          <p:nvPr/>
        </p:nvPicPr>
        <p:blipFill>
          <a:blip r:embed="rId3"/>
          <a:stretch>
            <a:fillRect/>
          </a:stretch>
        </p:blipFill>
        <p:spPr>
          <a:xfrm>
            <a:off x="2434431" y="3562815"/>
            <a:ext cx="7296150" cy="2914650"/>
          </a:xfrm>
          <a:prstGeom prst="rect">
            <a:avLst/>
          </a:prstGeom>
        </p:spPr>
      </p:pic>
    </p:spTree>
    <p:extLst>
      <p:ext uri="{BB962C8B-B14F-4D97-AF65-F5344CB8AC3E}">
        <p14:creationId xmlns:p14="http://schemas.microsoft.com/office/powerpoint/2010/main" val="3756057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295</Words>
  <Application>Microsoft Office PowerPoint</Application>
  <PresentationFormat>Widescreen</PresentationFormat>
  <Paragraphs>33</Paragraphs>
  <Slides>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Lato</vt:lpstr>
      <vt:lpstr>Wingdings</vt:lpstr>
      <vt:lpstr>1_Arm_PPT_Public</vt:lpstr>
      <vt:lpstr>Bit:Bot Race Car Project</vt:lpstr>
      <vt:lpstr>Objectives</vt:lpstr>
      <vt:lpstr>Self-driving Vehicles</vt:lpstr>
      <vt:lpstr>Algorithm Plan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2020-12-14T13:10:33Z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